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60" r:id="rId3"/>
    <p:sldId id="342" r:id="rId4"/>
    <p:sldId id="343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</p:sldIdLst>
  <p:sldSz cx="9144000" cy="6858000" type="screen4x3"/>
  <p:notesSz cx="6858000" cy="9144000"/>
  <p:embeddedFontLst>
    <p:embeddedFont>
      <p:font typeface="Libre Franklin" panose="00000500000000000000" charset="0"/>
      <p:regular r:id="rId19"/>
      <p:bold r:id="rId20"/>
      <p:italic r:id="rId21"/>
      <p:boldItalic r:id="rId22"/>
    </p:embeddedFont>
    <p:embeddedFont>
      <p:font typeface="Libre Franklin Medium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386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63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d2dbae71f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8d2dbae71f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7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d2dbae71f_0_2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8d2dbae71f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6226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d2dbae71f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8d2dbae71f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253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d2dbae71f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8d2dbae71f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8734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8d2dbae71f_0_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8d2dbae71f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414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2dbae71f_0_2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8d2dbae71f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741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d2dbae71f_0_2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8d2dbae71f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46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2dbae71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8d2dbae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04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2dbae71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8d2dbae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9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2dbae71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8d2dbae7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50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d2dbae71f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8d2dbae71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52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d2dbae71f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8d2dbae71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58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d2dbae71f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8d2dbae71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8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d2dbae71f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8d2dbae71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360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d2dbae71f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8d2dbae71f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52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2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94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07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084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4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1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7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quicktechgui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ely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joer.org/accessible-open-educational-resources-and-librarian-involvemen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log.weareopen.coop/howto-create-an-architecture-of-participation-for-your-open-source-project-a38386c69fa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ownes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presentation/5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www.downes.ca/presentation/5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presentation/53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lnSpc>
                <a:spcPct val="70000"/>
              </a:lnSpc>
              <a:spcBef>
                <a:spcPts val="0"/>
              </a:spcBef>
              <a:buClr>
                <a:srgbClr val="009944"/>
              </a:buClr>
              <a:buSzPts val="6500"/>
            </a:pPr>
            <a:r>
              <a:rPr lang="en-CA" sz="4400" b="0" dirty="0" smtClean="0"/>
              <a:t>Personal  </a:t>
            </a:r>
            <a:r>
              <a:rPr lang="en-CA" sz="4400" b="0" dirty="0"/>
              <a:t>Learning: </a:t>
            </a:r>
            <a:r>
              <a:rPr lang="en-CA" sz="4400" b="0" dirty="0" smtClean="0"/>
              <a:t/>
            </a:r>
            <a:br>
              <a:rPr lang="en-CA" sz="4400" b="0" dirty="0" smtClean="0"/>
            </a:br>
            <a:r>
              <a:rPr lang="en-CA" sz="4400" b="0" dirty="0"/>
              <a:t/>
            </a:r>
            <a:br>
              <a:rPr lang="en-CA" sz="4400" b="0" dirty="0"/>
            </a:br>
            <a:r>
              <a:rPr lang="en-CA" sz="4400" b="0" dirty="0" smtClean="0"/>
              <a:t>Taking  Ownership  of </a:t>
            </a:r>
            <a:br>
              <a:rPr lang="en-CA" sz="4400" b="0" dirty="0" smtClean="0"/>
            </a:br>
            <a:r>
              <a:rPr lang="en-CA" sz="4400" b="0" dirty="0"/>
              <a:t/>
            </a:r>
            <a:br>
              <a:rPr lang="en-CA" sz="4400" b="0" dirty="0"/>
            </a:br>
            <a:r>
              <a:rPr lang="en-CA" sz="4400" b="0" dirty="0" smtClean="0"/>
              <a:t>Learning  Online – Part </a:t>
            </a:r>
            <a:r>
              <a:rPr lang="en-CA" sz="4400" b="0" dirty="0" smtClean="0"/>
              <a:t>7</a:t>
            </a:r>
            <a:endParaRPr sz="41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>
            <a:off x="1037975" y="4211673"/>
            <a:ext cx="7648800" cy="1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2600" dirty="0"/>
              <a:t>Stephen Downes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2600" dirty="0" smtClean="0"/>
              <a:t>December 7, </a:t>
            </a:r>
            <a:r>
              <a:rPr lang="en-US" sz="2600" dirty="0"/>
              <a:t>2020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None/>
            </a:pPr>
            <a:r>
              <a:rPr lang="en-US" sz="1700" dirty="0"/>
              <a:t>                                                         https://</a:t>
            </a:r>
            <a:r>
              <a:rPr lang="en-US" sz="1700" dirty="0" smtClean="0"/>
              <a:t>www.downes.ca/presentation/531</a:t>
            </a: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34" name="Google Shape;33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00" y="1718900"/>
            <a:ext cx="7104825" cy="4389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0" name="Google Shape;340;p49"/>
          <p:cNvSpPr txBox="1"/>
          <p:nvPr/>
        </p:nvSpPr>
        <p:spPr>
          <a:xfrm>
            <a:off x="1091675" y="1823650"/>
            <a:ext cx="5725800" cy="1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dk1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Teaching from Home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Creating an Online Community, Class or Conference - Quick Tech Guide - </a:t>
            </a:r>
            <a:r>
              <a:rPr lang="en-US" sz="1350" u="sng">
                <a:solidFill>
                  <a:schemeClr val="hlink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http://bit.ly/quicktechguide</a:t>
            </a:r>
            <a:r>
              <a:rPr lang="en-US" sz="1350">
                <a:solidFill>
                  <a:schemeClr val="dk1"/>
                </a:solidFill>
                <a:highlight>
                  <a:srgbClr val="FFFFF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1" name="Google Shape;34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738" y="2283925"/>
            <a:ext cx="5404525" cy="28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47" name="Google Shape;34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221" y="2075112"/>
            <a:ext cx="3874850" cy="29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0"/>
          <p:cNvSpPr txBox="1"/>
          <p:nvPr/>
        </p:nvSpPr>
        <p:spPr>
          <a:xfrm>
            <a:off x="811750" y="2071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Libre Franklin"/>
                <a:ea typeface="Libre Franklin"/>
                <a:cs typeface="Libre Franklin"/>
                <a:sym typeface="Libre Franklin"/>
              </a:rPr>
              <a:t>Collaborative Tools</a:t>
            </a:r>
            <a:endParaRPr sz="21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For example, </a:t>
            </a:r>
            <a:r>
              <a:rPr lang="en-US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Creately</a:t>
            </a: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a web-based tool that allows users to collaboratively create designs using a common interface.</a:t>
            </a:r>
            <a:endParaRPr sz="17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9" name="Google Shape;349;p50"/>
          <p:cNvSpPr txBox="1"/>
          <p:nvPr/>
        </p:nvSpPr>
        <p:spPr>
          <a:xfrm>
            <a:off x="5332450" y="52490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https://creately.com/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1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55" name="Google Shape;35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563" y="1893725"/>
            <a:ext cx="7548171" cy="322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1" name="Google Shape;36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425" y="1893725"/>
            <a:ext cx="5535724" cy="34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2"/>
          <p:cNvSpPr txBox="1"/>
          <p:nvPr/>
        </p:nvSpPr>
        <p:spPr>
          <a:xfrm>
            <a:off x="3666950" y="5178475"/>
            <a:ext cx="44802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Accessible Open Educational Resources and Librarian Involvement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Silvana Temesio, International Journal of Open Educational Resources.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https://www.ijoer.org/accessible-open-educational-resources-and-librarian-involvement/</a:t>
            </a:r>
            <a:r>
              <a:rPr lang="en-US" sz="1100"/>
              <a:t> </a:t>
            </a:r>
            <a:endParaRPr sz="1100"/>
          </a:p>
        </p:txBody>
      </p:sp>
      <p:sp>
        <p:nvSpPr>
          <p:cNvPr id="363" name="Google Shape;363;p52"/>
          <p:cNvSpPr txBox="1"/>
          <p:nvPr/>
        </p:nvSpPr>
        <p:spPr>
          <a:xfrm>
            <a:off x="827150" y="2019600"/>
            <a:ext cx="2435400" cy="26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Libre Franklin"/>
                <a:ea typeface="Libre Franklin"/>
                <a:cs typeface="Libre Franklin"/>
                <a:sym typeface="Libre Franklin"/>
              </a:rPr>
              <a:t>OERs</a:t>
            </a:r>
            <a:endParaRPr sz="25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Libre Franklin"/>
                <a:ea typeface="Libre Franklin"/>
                <a:cs typeface="Libre Franklin"/>
                <a:sym typeface="Libre Franklin"/>
              </a:rPr>
              <a:t>Support for community  in the development, discovery, use and sharing of open educational resources</a:t>
            </a:r>
            <a:endParaRPr sz="15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Education Providers...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9" name="Google Shape;36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976" y="1893725"/>
            <a:ext cx="6034575" cy="339142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3"/>
          <p:cNvSpPr txBox="1"/>
          <p:nvPr/>
        </p:nvSpPr>
        <p:spPr>
          <a:xfrm>
            <a:off x="3641275" y="5080525"/>
            <a:ext cx="4925700" cy="1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Doug Belshaw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https://blog.weareopen.coop/howto-create-an-architecture-of-participation-for-your-open-source-project-a38386c69fa5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Stephen Downes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76" name="Google Shape;37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88125"/>
            <a:ext cx="30861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4"/>
          <p:cNvSpPr txBox="1"/>
          <p:nvPr/>
        </p:nvSpPr>
        <p:spPr>
          <a:xfrm>
            <a:off x="911125" y="2271550"/>
            <a:ext cx="27852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https://www.downes.ca</a:t>
            </a:r>
            <a:endParaRPr sz="18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Topics for </a:t>
            </a:r>
            <a:r>
              <a:rPr lang="en-US" sz="3500" b="0" dirty="0" smtClean="0">
                <a:latin typeface="Libre Franklin"/>
                <a:ea typeface="Libre Franklin"/>
                <a:cs typeface="Libre Franklin"/>
                <a:sym typeface="Libre Franklin"/>
              </a:rPr>
              <a:t>Discussion - Practical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4300" y="1963624"/>
            <a:ext cx="5649305" cy="313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>
              <a:buSzPts val="2000"/>
            </a:pPr>
            <a:r>
              <a:rPr lang="en-US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One: Relevance and Usability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US" sz="2000" dirty="0" smtClean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Starting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points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CA" sz="2000" dirty="0">
              <a:solidFill>
                <a:srgbClr val="00B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Supporting them when they’re not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supported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 lvl="0">
              <a:buSzPts val="2000"/>
            </a:pP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</a:t>
            </a: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://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www.downes.ca/presentation/525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</a:p>
          <a:p>
            <a:pPr marL="101600">
              <a:buSzPts val="2000"/>
            </a:pP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r>
              <a:rPr lang="en-US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Two: </a:t>
            </a:r>
            <a:r>
              <a:rPr lang="en-US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Interactivity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US" sz="2000" dirty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3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Starting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points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3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Supporting them when they’re not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supported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https</a:t>
            </a: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://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www.downes.ca/presentation/528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lang="en-US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endParaRPr lang="en-US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05" y="2135730"/>
            <a:ext cx="2356855" cy="296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Topics for </a:t>
            </a:r>
            <a:r>
              <a:rPr lang="en-US" sz="3500" b="0" dirty="0" smtClean="0">
                <a:latin typeface="Libre Franklin"/>
                <a:ea typeface="Libre Franklin"/>
                <a:cs typeface="Libre Franklin"/>
                <a:sym typeface="Libre Franklin"/>
              </a:rPr>
              <a:t>Discussion - Theory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4300" y="1963624"/>
            <a:ext cx="7373380" cy="450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>
              <a:buSzPts val="2000"/>
            </a:pPr>
            <a:r>
              <a:rPr lang="en-US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Three: Personal </a:t>
            </a:r>
            <a:r>
              <a:rPr lang="en-US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Learning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US" sz="2000" dirty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5"/>
            </a:pP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What </a:t>
            </a: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is personal 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learning?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5"/>
            </a:pP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Elements of personal learning </a:t>
            </a:r>
            <a:r>
              <a:rPr lang="en-CA" sz="2000" dirty="0">
                <a:solidFill>
                  <a:srgbClr val="00B050"/>
                </a:solidFill>
                <a:latin typeface="Wingdings" panose="05000000000000000000" pitchFamily="2" charset="2"/>
                <a:ea typeface="Libre Franklin"/>
                <a:cs typeface="Libre Franklin"/>
                <a:sym typeface="Libre Franklin"/>
              </a:rPr>
              <a:t>y</a:t>
            </a: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r>
              <a:rPr lang="en-US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</a:t>
            </a:r>
            <a:r>
              <a:rPr lang="en-US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www.downes.ca/presentation/530</a:t>
            </a: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 startAt="3"/>
            </a:pPr>
            <a:endParaRPr lang="en-US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Four: Supporting Personal Learning</a:t>
            </a:r>
            <a:endParaRPr sz="2000" dirty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7"/>
            </a:pPr>
            <a:r>
              <a:rPr lang="en-US" sz="2000" dirty="0">
                <a:latin typeface="Libre Franklin"/>
                <a:ea typeface="Libre Franklin"/>
                <a:cs typeface="Libre Franklin"/>
                <a:sym typeface="Libre Franklin"/>
              </a:rPr>
              <a:t>Personal learning starting </a:t>
            </a:r>
            <a:r>
              <a:rPr lang="en-US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points - 1</a:t>
            </a:r>
          </a:p>
          <a:p>
            <a:pPr marL="101600">
              <a:buSzPts val="2000"/>
            </a:pPr>
            <a:r>
              <a:rPr lang="en-US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</a:t>
            </a:r>
            <a:r>
              <a:rPr lang="en-US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://</a:t>
            </a:r>
            <a:r>
              <a:rPr lang="en-US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www.downes.ca/presentation/531</a:t>
            </a:r>
            <a:endParaRPr lang="en-US" sz="2000" u="sng" dirty="0" smtClean="0">
              <a:solidFill>
                <a:schemeClr val="hlink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endParaRPr lang="en-US" sz="2000" u="sng" dirty="0">
              <a:solidFill>
                <a:schemeClr val="hlink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 lvl="0">
              <a:buSzPts val="2000"/>
            </a:pPr>
            <a:r>
              <a:rPr lang="en-CA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</a:t>
            </a:r>
            <a:r>
              <a:rPr lang="en-CA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Five: </a:t>
            </a:r>
            <a:r>
              <a:rPr lang="en-CA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Supporting Personal Learning</a:t>
            </a:r>
          </a:p>
          <a:p>
            <a:pPr marL="558800" lvl="0" indent="-457200">
              <a:buSzPts val="2000"/>
              <a:buFont typeface="+mj-lt"/>
              <a:buAutoNum type="arabicPeriod" startAt="7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Personal learning starting points -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58800" lvl="0" indent="-457200">
              <a:buSzPts val="2000"/>
              <a:buFont typeface="+mj-lt"/>
              <a:buAutoNum type="arabicPeriod" startAt="7"/>
            </a:pPr>
            <a:r>
              <a:rPr lang="en-CA" sz="2000" dirty="0">
                <a:latin typeface="Libre Franklin"/>
                <a:ea typeface="Libre Franklin"/>
                <a:cs typeface="Libre Franklin"/>
                <a:sym typeface="Libre Franklin"/>
              </a:rPr>
              <a:t>Supporting personal learning </a:t>
            </a:r>
            <a:r>
              <a:rPr lang="en-CA" sz="2000" dirty="0" smtClean="0">
                <a:latin typeface="Libre Franklin"/>
                <a:ea typeface="Libre Franklin"/>
                <a:cs typeface="Libre Franklin"/>
                <a:sym typeface="Libre Franklin"/>
              </a:rPr>
              <a:t>online:</a:t>
            </a:r>
          </a:p>
          <a:p>
            <a:pPr marL="101600" lvl="4">
              <a:buSzPts val="2000"/>
            </a:pPr>
            <a:r>
              <a:rPr lang="en-US" sz="2000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- Learning </a:t>
            </a:r>
            <a:r>
              <a:rPr lang="en-US" sz="2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objectives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r>
              <a:rPr lang="en-CA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</a:t>
            </a:r>
            <a:r>
              <a:rPr lang="en-CA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www.downes.ca/presentation/532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endParaRPr lang="en-US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 startAt="5"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5135" y="3606403"/>
            <a:ext cx="1595557" cy="113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0643" y="2149336"/>
            <a:ext cx="2810049" cy="116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3535" y="5188810"/>
            <a:ext cx="2479665" cy="1171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0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6242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 dirty="0">
                <a:latin typeface="Libre Franklin"/>
                <a:ea typeface="Libre Franklin"/>
                <a:cs typeface="Libre Franklin"/>
                <a:sym typeface="Libre Franklin"/>
              </a:rPr>
              <a:t>Topics for </a:t>
            </a:r>
            <a:r>
              <a:rPr lang="en-US" sz="3500" b="0" dirty="0" smtClean="0">
                <a:latin typeface="Libre Franklin"/>
                <a:ea typeface="Libre Franklin"/>
                <a:cs typeface="Libre Franklin"/>
                <a:sym typeface="Libre Franklin"/>
              </a:rPr>
              <a:t>Discussion - Theory</a:t>
            </a:r>
            <a:endParaRPr sz="3500"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4300" y="1963624"/>
            <a:ext cx="4826343" cy="450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>
              <a:buSzPts val="2000"/>
            </a:pPr>
            <a:r>
              <a:rPr lang="en-CA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Six: </a:t>
            </a:r>
            <a:r>
              <a:rPr lang="en-CA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Supporting Personal </a:t>
            </a:r>
            <a:r>
              <a:rPr lang="en-CA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Learning</a:t>
            </a:r>
          </a:p>
          <a:p>
            <a:pPr marL="101600" lvl="0">
              <a:buSzPts val="2000"/>
            </a:pPr>
            <a:r>
              <a:rPr lang="en-CA" sz="2000" dirty="0" smtClean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- Forming Networks</a:t>
            </a:r>
            <a:endParaRPr lang="en-CA" sz="2000" dirty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101600">
              <a:buSzPts val="2000"/>
            </a:pPr>
            <a:r>
              <a:rPr lang="en-CA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</a:t>
            </a:r>
            <a:r>
              <a:rPr lang="en-CA" sz="2000" u="sng" dirty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://</a:t>
            </a:r>
            <a:r>
              <a:rPr lang="en-CA" sz="2000" u="sng" dirty="0" smtClean="0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www.downes.ca/presentation/535</a:t>
            </a:r>
            <a:endParaRPr lang="en-CA"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endParaRPr lang="en-US" sz="20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1600">
              <a:buSzPts val="2000"/>
            </a:pPr>
            <a:r>
              <a:rPr lang="en-US" sz="2000" dirty="0">
                <a:solidFill>
                  <a:srgbClr val="C0BC0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Part Seven: Supporting Personal Learning Online</a:t>
            </a:r>
            <a:endParaRPr lang="en-US" sz="2000" dirty="0">
              <a:solidFill>
                <a:srgbClr val="C0BC00"/>
              </a:solidFill>
              <a:latin typeface="Arial" panose="020B0604020202020204" pitchFamily="34" charset="0"/>
              <a:ea typeface="Libre Franklin"/>
              <a:cs typeface="Arial" panose="020B0604020202020204" pitchFamily="34" charset="0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AutoNum type="arabicPeriod" startAt="5"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5135" y="3606403"/>
            <a:ext cx="1595557" cy="113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0643" y="2149336"/>
            <a:ext cx="2810049" cy="116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3535" y="5188810"/>
            <a:ext cx="2479665" cy="1171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4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Supporting Personal Learning Online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2" name="Google Shape;3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337" y="2126300"/>
            <a:ext cx="5644624" cy="373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Online Host-Provider Framework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8" name="Google Shape;3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50" y="1800824"/>
            <a:ext cx="7366675" cy="36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Online Host-Provider Framework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14" name="Google Shape;3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100" y="1822900"/>
            <a:ext cx="6360274" cy="342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Online Host-Provider Framework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20" name="Google Shape;3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925" y="2184375"/>
            <a:ext cx="5570326" cy="32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6"/>
          <p:cNvSpPr txBox="1"/>
          <p:nvPr/>
        </p:nvSpPr>
        <p:spPr>
          <a:xfrm>
            <a:off x="1343600" y="1721500"/>
            <a:ext cx="70974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Learning Centres</a:t>
            </a:r>
            <a:endParaRPr/>
          </a:p>
        </p:txBody>
      </p:sp>
      <p:sp>
        <p:nvSpPr>
          <p:cNvPr id="322" name="Google Shape;322;p46"/>
          <p:cNvSpPr txBox="1"/>
          <p:nvPr/>
        </p:nvSpPr>
        <p:spPr>
          <a:xfrm>
            <a:off x="3900175" y="5421650"/>
            <a:ext cx="4204800" cy="1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Google Events</a:t>
            </a:r>
            <a:endParaRPr sz="1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https://www.google.com/search?client=firefox-b-d&amp;q=shopify+ottawa+meetups&amp;ibp=htl;events </a:t>
            </a:r>
            <a:endParaRPr sz="1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"/>
          <p:cNvSpPr txBox="1">
            <a:spLocks noGrp="1"/>
          </p:cNvSpPr>
          <p:nvPr>
            <p:ph type="title"/>
          </p:nvPr>
        </p:nvSpPr>
        <p:spPr>
          <a:xfrm>
            <a:off x="734300" y="1104125"/>
            <a:ext cx="791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44"/>
              </a:buClr>
              <a:buSzPts val="4400"/>
              <a:buFont typeface="Libre Franklin Medium"/>
              <a:buNone/>
            </a:pPr>
            <a:r>
              <a:rPr lang="en-US" sz="3500" b="0">
                <a:latin typeface="Libre Franklin"/>
                <a:ea typeface="Libre Franklin"/>
                <a:cs typeface="Libre Franklin"/>
                <a:sym typeface="Libre Franklin"/>
              </a:rPr>
              <a:t>Online Host-Provider Framework</a:t>
            </a:r>
            <a:endParaRPr sz="3500" b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28" name="Google Shape;3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925" y="1893725"/>
            <a:ext cx="6278324" cy="387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4522</TotalTime>
  <Words>282</Words>
  <Application>Microsoft Office PowerPoint</Application>
  <PresentationFormat>On-screen Show (4:3)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Libre Franklin</vt:lpstr>
      <vt:lpstr>Libre Franklin Medium</vt:lpstr>
      <vt:lpstr>Arial</vt:lpstr>
      <vt:lpstr>Roboto</vt:lpstr>
      <vt:lpstr>Wingdings</vt:lpstr>
      <vt:lpstr>Corbel</vt:lpstr>
      <vt:lpstr>Calibri</vt:lpstr>
      <vt:lpstr>Basis</vt:lpstr>
      <vt:lpstr>Personal  Learning:   Taking  Ownership  of   Learning  Online – Part 7</vt:lpstr>
      <vt:lpstr>Topics for Discussion - Practical</vt:lpstr>
      <vt:lpstr>Topics for Discussion - Theory</vt:lpstr>
      <vt:lpstr>Topics for Discussion - Theory</vt:lpstr>
      <vt:lpstr>Supporting Personal Learning Online</vt:lpstr>
      <vt:lpstr>Online Host-Provider Framework</vt:lpstr>
      <vt:lpstr>Online Host-Provider Framework</vt:lpstr>
      <vt:lpstr>Online Host-Provider Framework</vt:lpstr>
      <vt:lpstr>Online Host-Provider Framework</vt:lpstr>
      <vt:lpstr>Education Providers...</vt:lpstr>
      <vt:lpstr>Education Providers...</vt:lpstr>
      <vt:lpstr>Education Providers...</vt:lpstr>
      <vt:lpstr>Education Providers...</vt:lpstr>
      <vt:lpstr>Education Providers...</vt:lpstr>
      <vt:lpstr>Education Providers...</vt:lpstr>
      <vt:lpstr>Stephen Downes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Help Students Succeed by Taking Ownership of Their Learning Online Through Personal Learning</dc:title>
  <dc:creator>Downes, Stephen</dc:creator>
  <cp:lastModifiedBy>Downes, Stephen</cp:lastModifiedBy>
  <cp:revision>18</cp:revision>
  <dcterms:modified xsi:type="dcterms:W3CDTF">2020-12-07T15:19:17Z</dcterms:modified>
</cp:coreProperties>
</file>